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73" r:id="rId4"/>
    <p:sldId id="258" r:id="rId5"/>
    <p:sldId id="274" r:id="rId6"/>
    <p:sldId id="261" r:id="rId7"/>
    <p:sldId id="263" r:id="rId8"/>
    <p:sldId id="264" r:id="rId9"/>
    <p:sldId id="265" r:id="rId10"/>
    <p:sldId id="266" r:id="rId11"/>
    <p:sldId id="267" r:id="rId12"/>
    <p:sldId id="269" r:id="rId13"/>
    <p:sldId id="270" r:id="rId14"/>
    <p:sldId id="271"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Caveat"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3PMVsKwswEPWfw9ZmwLr7cSxY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https://www.unhcr.org/refugee-statistics/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https://www.unhcr.org/refugee-statistics/</a:t>
            </a:r>
            <a:endParaRPr dirty="0"/>
          </a:p>
        </p:txBody>
      </p:sp>
    </p:spTree>
    <p:extLst>
      <p:ext uri="{BB962C8B-B14F-4D97-AF65-F5344CB8AC3E}">
        <p14:creationId xmlns:p14="http://schemas.microsoft.com/office/powerpoint/2010/main" val="338806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2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2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2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6" name="Google Shape;1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7" name="Google Shape;1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 name="Google Shape;1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2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2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2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2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2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biblestudytools.com/exodus/12-49.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dailyverses.net/zechariah/7/9-10" TargetMode="External"/><Relationship Id="rId5" Type="http://schemas.openxmlformats.org/officeDocument/2006/relationships/hyperlink" Target="https://www.biblestudytools.com/leviticus/24-22.html" TargetMode="External"/><Relationship Id="rId4" Type="http://schemas.openxmlformats.org/officeDocument/2006/relationships/hyperlink" Target="https://www.biblestudytools.com/hebrews/13-2.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a:spLocks noGrp="1"/>
          </p:cNvSpPr>
          <p:nvPr>
            <p:ph type="ctrTitle"/>
          </p:nvPr>
        </p:nvSpPr>
        <p:spPr>
          <a:xfrm>
            <a:off x="388450" y="905875"/>
            <a:ext cx="8520600" cy="12540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b="1" dirty="0">
                <a:latin typeface="Caveat"/>
                <a:ea typeface="Caveat"/>
                <a:cs typeface="Caveat"/>
                <a:sym typeface="Caveat"/>
              </a:rPr>
              <a:t>We Cannot Walk Alone</a:t>
            </a:r>
            <a:endParaRPr b="1" dirty="0">
              <a:latin typeface="Caveat"/>
              <a:ea typeface="Caveat"/>
              <a:cs typeface="Caveat"/>
              <a:sym typeface="Caveat"/>
            </a:endParaRPr>
          </a:p>
        </p:txBody>
      </p:sp>
      <p:sp>
        <p:nvSpPr>
          <p:cNvPr id="61" name="Google Shape;61;p1"/>
          <p:cNvSpPr txBox="1">
            <a:spLocks noGrp="1"/>
          </p:cNvSpPr>
          <p:nvPr>
            <p:ph type="subTitle" idx="1"/>
          </p:nvPr>
        </p:nvSpPr>
        <p:spPr>
          <a:xfrm>
            <a:off x="503625" y="2175450"/>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b="1" dirty="0">
                <a:latin typeface="Caveat"/>
                <a:ea typeface="Caveat"/>
                <a:cs typeface="Caveat"/>
                <a:sym typeface="Caveat"/>
              </a:rPr>
              <a:t>Summer 2022 Project</a:t>
            </a:r>
            <a:endParaRPr b="1" dirty="0">
              <a:latin typeface="Caveat"/>
              <a:ea typeface="Caveat"/>
              <a:cs typeface="Caveat"/>
              <a:sym typeface="Caveat"/>
            </a:endParaRPr>
          </a:p>
        </p:txBody>
      </p:sp>
      <p:pic>
        <p:nvPicPr>
          <p:cNvPr id="62" name="Google Shape;62;p1"/>
          <p:cNvPicPr preferRelativeResize="0"/>
          <p:nvPr/>
        </p:nvPicPr>
        <p:blipFill rotWithShape="1">
          <a:blip r:embed="rId3">
            <a:alphaModFix/>
          </a:blip>
          <a:srcRect/>
          <a:stretch/>
        </p:blipFill>
        <p:spPr>
          <a:xfrm>
            <a:off x="6120575" y="101075"/>
            <a:ext cx="2945775" cy="908500"/>
          </a:xfrm>
          <a:prstGeom prst="rect">
            <a:avLst/>
          </a:prstGeom>
          <a:noFill/>
          <a:ln>
            <a:noFill/>
          </a:ln>
        </p:spPr>
      </p:pic>
      <p:pic>
        <p:nvPicPr>
          <p:cNvPr id="63" name="Google Shape;63;p1"/>
          <p:cNvPicPr preferRelativeResize="0"/>
          <p:nvPr/>
        </p:nvPicPr>
        <p:blipFill rotWithShape="1">
          <a:blip r:embed="rId4">
            <a:alphaModFix/>
          </a:blip>
          <a:srcRect b="36511"/>
          <a:stretch/>
        </p:blipFill>
        <p:spPr>
          <a:xfrm>
            <a:off x="-19562" y="3275150"/>
            <a:ext cx="9183126" cy="1868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1970"/>
    </mc:Choice>
    <mc:Fallback xmlns="">
      <p:transition spd="slow" advTm="219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1"/>
          <p:cNvSpPr txBox="1">
            <a:spLocks noGrp="1"/>
          </p:cNvSpPr>
          <p:nvPr>
            <p:ph type="title"/>
          </p:nvPr>
        </p:nvSpPr>
        <p:spPr>
          <a:xfrm>
            <a:off x="303412" y="371261"/>
            <a:ext cx="8518470" cy="366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990"/>
              <a:buNone/>
            </a:pPr>
            <a:r>
              <a:rPr lang="en" sz="4110" dirty="0">
                <a:solidFill>
                  <a:srgbClr val="C00000"/>
                </a:solidFill>
                <a:latin typeface="Caveat"/>
                <a:ea typeface="Caveat"/>
                <a:cs typeface="Caveat"/>
                <a:sym typeface="Caveat"/>
              </a:rPr>
              <a:t>We cannot do this alone; we need your help!</a:t>
            </a:r>
            <a:endParaRPr sz="4110" dirty="0">
              <a:solidFill>
                <a:srgbClr val="C00000"/>
              </a:solidFill>
              <a:latin typeface="Caveat"/>
              <a:ea typeface="Caveat"/>
              <a:cs typeface="Caveat"/>
              <a:sym typeface="Caveat"/>
            </a:endParaRPr>
          </a:p>
        </p:txBody>
      </p:sp>
      <p:sp>
        <p:nvSpPr>
          <p:cNvPr id="2" name="Rectangle 1"/>
          <p:cNvSpPr/>
          <p:nvPr/>
        </p:nvSpPr>
        <p:spPr>
          <a:xfrm>
            <a:off x="303412" y="1776390"/>
            <a:ext cx="8312727" cy="1200329"/>
          </a:xfrm>
          <a:prstGeom prst="rect">
            <a:avLst/>
          </a:prstGeom>
        </p:spPr>
        <p:txBody>
          <a:bodyPr wrap="square">
            <a:spAutoFit/>
          </a:bodyPr>
          <a:lstStyle/>
          <a:p>
            <a:pPr lvl="0"/>
            <a:r>
              <a:rPr lang="en-GB" sz="3600" dirty="0">
                <a:latin typeface="Caveat" panose="020B0604020202020204" charset="0"/>
              </a:rPr>
              <a:t>We are also aiming to raise £3000 which will help towards settling a refugee family.</a:t>
            </a:r>
          </a:p>
        </p:txBody>
      </p:sp>
    </p:spTree>
  </p:cSld>
  <p:clrMapOvr>
    <a:masterClrMapping/>
  </p:clrMapOvr>
  <mc:AlternateContent xmlns:mc="http://schemas.openxmlformats.org/markup-compatibility/2006" xmlns:p14="http://schemas.microsoft.com/office/powerpoint/2010/main">
    <mc:Choice Requires="p14">
      <p:transition spd="slow" p14:dur="2000" advTm="2633"/>
    </mc:Choice>
    <mc:Fallback xmlns="">
      <p:transition spd="slow" advTm="263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2"/>
          <p:cNvSpPr txBox="1">
            <a:spLocks noGrp="1"/>
          </p:cNvSpPr>
          <p:nvPr>
            <p:ph type="title"/>
          </p:nvPr>
        </p:nvSpPr>
        <p:spPr>
          <a:xfrm>
            <a:off x="344963" y="14915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3600" b="1" dirty="0">
                <a:latin typeface="Caveat"/>
                <a:ea typeface="Caveat"/>
                <a:cs typeface="Caveat"/>
                <a:sym typeface="Caveat"/>
              </a:rPr>
              <a:t>Quiz Night!</a:t>
            </a:r>
            <a:endParaRPr sz="3600" b="1" dirty="0">
              <a:latin typeface="Caveat"/>
              <a:ea typeface="Caveat"/>
              <a:cs typeface="Caveat"/>
              <a:sym typeface="Caveat"/>
            </a:endParaRPr>
          </a:p>
        </p:txBody>
      </p:sp>
      <p:sp>
        <p:nvSpPr>
          <p:cNvPr id="146" name="Google Shape;146;p12"/>
          <p:cNvSpPr txBox="1">
            <a:spLocks noGrp="1"/>
          </p:cNvSpPr>
          <p:nvPr>
            <p:ph type="body" idx="1"/>
          </p:nvPr>
        </p:nvSpPr>
        <p:spPr>
          <a:xfrm>
            <a:off x="209882" y="1029053"/>
            <a:ext cx="4850492" cy="3896238"/>
          </a:xfrm>
          <a:prstGeom prst="rect">
            <a:avLst/>
          </a:prstGeom>
          <a:noFill/>
          <a:ln>
            <a:noFill/>
          </a:ln>
        </p:spPr>
        <p:txBody>
          <a:bodyPr spcFirstLastPara="1" wrap="square" lIns="68575" tIns="34275" rIns="68575" bIns="34275" anchor="t" anchorCtr="0">
            <a:normAutofit fontScale="70000" lnSpcReduction="20000"/>
          </a:bodyPr>
          <a:lstStyle/>
          <a:p>
            <a:pPr marL="0" lvl="0" indent="0" algn="l" rtl="0">
              <a:lnSpc>
                <a:spcPct val="90000"/>
              </a:lnSpc>
              <a:spcBef>
                <a:spcPts val="800"/>
              </a:spcBef>
              <a:spcAft>
                <a:spcPts val="0"/>
              </a:spcAft>
              <a:buSzPts val="1400"/>
              <a:buNone/>
            </a:pPr>
            <a:r>
              <a:rPr lang="en" sz="4000" dirty="0">
                <a:solidFill>
                  <a:schemeClr val="tx1"/>
                </a:solidFill>
                <a:latin typeface="Caveat" panose="020B0604020202020204" charset="0"/>
                <a:ea typeface="Calibri"/>
                <a:cs typeface="Calibri"/>
                <a:sym typeface="Calibri"/>
              </a:rPr>
              <a:t>As a school community, we value parental involvement; our aim is to create some amazing opportunities where we hope you can help us to raise money for an incredible cause and have fun at the same time!</a:t>
            </a:r>
            <a:endParaRPr sz="4000" dirty="0">
              <a:solidFill>
                <a:schemeClr val="tx1"/>
              </a:solidFill>
              <a:latin typeface="Caveat" panose="020B0604020202020204" charset="0"/>
            </a:endParaRPr>
          </a:p>
          <a:p>
            <a:pPr marL="0" lvl="0" indent="0" algn="l" rtl="0">
              <a:lnSpc>
                <a:spcPct val="90000"/>
              </a:lnSpc>
              <a:spcBef>
                <a:spcPts val="800"/>
              </a:spcBef>
              <a:spcAft>
                <a:spcPts val="0"/>
              </a:spcAft>
              <a:buSzPts val="1400"/>
              <a:buNone/>
            </a:pPr>
            <a:endParaRPr sz="4000" dirty="0">
              <a:solidFill>
                <a:schemeClr val="tx1"/>
              </a:solidFill>
              <a:latin typeface="Caveat" panose="020B0604020202020204" charset="0"/>
              <a:ea typeface="Calibri"/>
              <a:cs typeface="Calibri"/>
              <a:sym typeface="Calibri"/>
            </a:endParaRPr>
          </a:p>
          <a:p>
            <a:pPr marL="0" lvl="0" indent="0" algn="l" rtl="0">
              <a:lnSpc>
                <a:spcPct val="90000"/>
              </a:lnSpc>
              <a:spcBef>
                <a:spcPts val="800"/>
              </a:spcBef>
              <a:spcAft>
                <a:spcPts val="0"/>
              </a:spcAft>
              <a:buSzPts val="1400"/>
              <a:buNone/>
            </a:pPr>
            <a:r>
              <a:rPr lang="en" sz="4000" dirty="0">
                <a:solidFill>
                  <a:schemeClr val="tx1"/>
                </a:solidFill>
                <a:latin typeface="Caveat" panose="020B0604020202020204" charset="0"/>
                <a:ea typeface="Calibri"/>
                <a:cs typeface="Calibri"/>
                <a:sym typeface="Calibri"/>
              </a:rPr>
              <a:t>Join us for our Quiz Night on 30</a:t>
            </a:r>
            <a:r>
              <a:rPr lang="en" sz="4000" baseline="30000" dirty="0">
                <a:solidFill>
                  <a:schemeClr val="tx1"/>
                </a:solidFill>
                <a:latin typeface="Caveat" panose="020B0604020202020204" charset="0"/>
                <a:ea typeface="Calibri"/>
                <a:cs typeface="Calibri"/>
                <a:sym typeface="Calibri"/>
              </a:rPr>
              <a:t>th</a:t>
            </a:r>
            <a:r>
              <a:rPr lang="en" sz="4000" dirty="0">
                <a:solidFill>
                  <a:schemeClr val="tx1"/>
                </a:solidFill>
                <a:latin typeface="Caveat" panose="020B0604020202020204" charset="0"/>
                <a:ea typeface="Calibri"/>
                <a:cs typeface="Calibri"/>
                <a:sym typeface="Calibri"/>
              </a:rPr>
              <a:t> June which will be hosted by the one and only Mr Banks.</a:t>
            </a:r>
            <a:endParaRPr sz="4000" b="1" dirty="0">
              <a:solidFill>
                <a:schemeClr val="tx1"/>
              </a:solidFill>
              <a:latin typeface="Caveat" panose="020B0604020202020204" charset="0"/>
              <a:ea typeface="Calibri"/>
              <a:cs typeface="Calibri"/>
              <a:sym typeface="Calibri"/>
            </a:endParaRPr>
          </a:p>
          <a:p>
            <a:pPr marL="0" lvl="0" indent="0" algn="l" rtl="0">
              <a:lnSpc>
                <a:spcPct val="90000"/>
              </a:lnSpc>
              <a:spcBef>
                <a:spcPts val="800"/>
              </a:spcBef>
              <a:spcAft>
                <a:spcPts val="0"/>
              </a:spcAft>
              <a:buSzPts val="1400"/>
              <a:buNone/>
            </a:pPr>
            <a:r>
              <a:rPr lang="en" sz="4000" dirty="0">
                <a:solidFill>
                  <a:schemeClr val="tx1"/>
                </a:solidFill>
                <a:latin typeface="Caveat" panose="020B0604020202020204" charset="0"/>
                <a:ea typeface="Calibri"/>
                <a:cs typeface="Calibri"/>
                <a:sym typeface="Calibri"/>
              </a:rPr>
              <a:t>Tickets are £10 each.</a:t>
            </a:r>
            <a:endParaRPr sz="4000" dirty="0">
              <a:solidFill>
                <a:schemeClr val="tx1"/>
              </a:solidFill>
              <a:latin typeface="Caveat" panose="020B0604020202020204" charset="0"/>
            </a:endParaRPr>
          </a:p>
          <a:p>
            <a:pPr marL="0" lvl="0" indent="0" algn="l" rtl="0">
              <a:lnSpc>
                <a:spcPct val="90000"/>
              </a:lnSpc>
              <a:spcBef>
                <a:spcPts val="1200"/>
              </a:spcBef>
              <a:spcAft>
                <a:spcPts val="0"/>
              </a:spcAft>
              <a:buSzPts val="1400"/>
              <a:buNone/>
            </a:pPr>
            <a:endParaRPr sz="2400" dirty="0">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5195455" y="1119797"/>
            <a:ext cx="3457575" cy="3714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571"/>
    </mc:Choice>
    <mc:Fallback xmlns="">
      <p:transition spd="slow" advTm="375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4"/>
          <p:cNvSpPr txBox="1">
            <a:spLocks noGrp="1"/>
          </p:cNvSpPr>
          <p:nvPr>
            <p:ph type="title"/>
          </p:nvPr>
        </p:nvSpPr>
        <p:spPr>
          <a:xfrm>
            <a:off x="544200" y="392290"/>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 sz="7200" b="1" dirty="0">
                <a:latin typeface="Caveat"/>
                <a:ea typeface="Caveat"/>
                <a:cs typeface="Caveat"/>
                <a:sym typeface="Caveat"/>
              </a:rPr>
              <a:t>Cultural Festival</a:t>
            </a:r>
            <a:endParaRPr sz="7200" b="1" dirty="0">
              <a:latin typeface="Caveat"/>
              <a:ea typeface="Caveat"/>
              <a:cs typeface="Caveat"/>
              <a:sym typeface="Caveat"/>
            </a:endParaRPr>
          </a:p>
        </p:txBody>
      </p:sp>
      <p:sp>
        <p:nvSpPr>
          <p:cNvPr id="160" name="Google Shape;160;p14"/>
          <p:cNvSpPr txBox="1">
            <a:spLocks noGrp="1"/>
          </p:cNvSpPr>
          <p:nvPr>
            <p:ph type="body" idx="1"/>
          </p:nvPr>
        </p:nvSpPr>
        <p:spPr>
          <a:xfrm>
            <a:off x="544200" y="1399927"/>
            <a:ext cx="8599800" cy="2169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1200"/>
              </a:spcBef>
              <a:spcAft>
                <a:spcPts val="0"/>
              </a:spcAft>
              <a:buSzPts val="1400"/>
              <a:buNone/>
            </a:pPr>
            <a:r>
              <a:rPr lang="en" sz="2800" dirty="0">
                <a:latin typeface="Caveat" panose="020B0604020202020204" charset="0"/>
              </a:rPr>
              <a:t>Towards the end of the term, you’ll be invited to come and view the wonderful art work in which children will be sharing their message about refugees.</a:t>
            </a:r>
            <a:endParaRPr sz="2400" dirty="0">
              <a:latin typeface="Caveat" panose="020B0604020202020204" charset="0"/>
            </a:endParaRPr>
          </a:p>
          <a:p>
            <a:pPr marL="0" lvl="0" indent="0" algn="l" rtl="0">
              <a:lnSpc>
                <a:spcPct val="90000"/>
              </a:lnSpc>
              <a:spcBef>
                <a:spcPts val="2400"/>
              </a:spcBef>
              <a:spcAft>
                <a:spcPts val="0"/>
              </a:spcAft>
              <a:buSzPts val="1400"/>
              <a:buNone/>
            </a:pPr>
            <a:r>
              <a:rPr lang="en" sz="2800" dirty="0">
                <a:latin typeface="Caveat" panose="020B0604020202020204" charset="0"/>
              </a:rPr>
              <a:t>The day will be filled with plenty of games, activities and entertainment.</a:t>
            </a:r>
            <a:endParaRPr sz="2400" dirty="0">
              <a:latin typeface="Caveat" panose="020B0604020202020204" charset="0"/>
            </a:endParaRPr>
          </a:p>
          <a:p>
            <a:pPr marL="0" lvl="0" indent="0" algn="l" rtl="0">
              <a:lnSpc>
                <a:spcPct val="90000"/>
              </a:lnSpc>
              <a:spcBef>
                <a:spcPts val="2400"/>
              </a:spcBef>
              <a:spcAft>
                <a:spcPts val="1200"/>
              </a:spcAft>
              <a:buSzPts val="1400"/>
              <a:buNone/>
            </a:pPr>
            <a:r>
              <a:rPr lang="en" sz="2400" dirty="0"/>
              <a:t>.</a:t>
            </a:r>
            <a:endParaRPr sz="2400" dirty="0"/>
          </a:p>
        </p:txBody>
      </p:sp>
      <p:pic>
        <p:nvPicPr>
          <p:cNvPr id="161" name="Google Shape;161;p14"/>
          <p:cNvPicPr preferRelativeResize="0"/>
          <p:nvPr/>
        </p:nvPicPr>
        <p:blipFill rotWithShape="1">
          <a:blip r:embed="rId3">
            <a:alphaModFix/>
          </a:blip>
          <a:srcRect t="7139" b="-7138"/>
          <a:stretch/>
        </p:blipFill>
        <p:spPr>
          <a:xfrm>
            <a:off x="0" y="3830750"/>
            <a:ext cx="9144000" cy="2063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0341"/>
    </mc:Choice>
    <mc:Fallback xmlns="">
      <p:transition spd="slow" advTm="3034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5"/>
          <p:cNvSpPr txBox="1">
            <a:spLocks noGrp="1"/>
          </p:cNvSpPr>
          <p:nvPr>
            <p:ph type="title"/>
          </p:nvPr>
        </p:nvSpPr>
        <p:spPr>
          <a:xfrm>
            <a:off x="329858" y="31478"/>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4000" b="1" dirty="0">
                <a:latin typeface="Caveat"/>
                <a:ea typeface="Caveat"/>
                <a:cs typeface="Caveat"/>
                <a:sym typeface="Caveat"/>
              </a:rPr>
              <a:t>We Cannot Walk Alone Auction</a:t>
            </a:r>
            <a:endParaRPr sz="4000" b="1" dirty="0">
              <a:latin typeface="Caveat"/>
              <a:ea typeface="Caveat"/>
              <a:cs typeface="Caveat"/>
              <a:sym typeface="Caveat"/>
            </a:endParaRPr>
          </a:p>
        </p:txBody>
      </p:sp>
      <p:sp>
        <p:nvSpPr>
          <p:cNvPr id="167" name="Google Shape;167;p15"/>
          <p:cNvSpPr txBox="1">
            <a:spLocks noGrp="1"/>
          </p:cNvSpPr>
          <p:nvPr>
            <p:ph type="body" idx="1"/>
          </p:nvPr>
        </p:nvSpPr>
        <p:spPr>
          <a:xfrm>
            <a:off x="329858" y="920893"/>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1200"/>
              </a:spcBef>
              <a:spcAft>
                <a:spcPts val="0"/>
              </a:spcAft>
              <a:buSzPts val="1400"/>
              <a:buNone/>
            </a:pPr>
            <a:r>
              <a:rPr lang="en" sz="3600" dirty="0">
                <a:solidFill>
                  <a:schemeClr val="tx1"/>
                </a:solidFill>
                <a:latin typeface="Caveat" panose="020B0604020202020204" charset="0"/>
                <a:ea typeface="Calibri"/>
                <a:cs typeface="Calibri"/>
                <a:sym typeface="Calibri"/>
              </a:rPr>
              <a:t>We will be hosting our very own auction sponsored by a variety of businesses. </a:t>
            </a:r>
            <a:endParaRPr sz="2800" dirty="0">
              <a:solidFill>
                <a:schemeClr val="tx1"/>
              </a:solidFill>
              <a:latin typeface="Caveat" panose="020B0604020202020204" charset="0"/>
            </a:endParaRPr>
          </a:p>
          <a:p>
            <a:pPr marL="0" lvl="0" indent="0" algn="l" rtl="0">
              <a:lnSpc>
                <a:spcPct val="90000"/>
              </a:lnSpc>
              <a:spcBef>
                <a:spcPts val="1200"/>
              </a:spcBef>
              <a:spcAft>
                <a:spcPts val="0"/>
              </a:spcAft>
              <a:buSzPts val="1400"/>
              <a:buNone/>
            </a:pPr>
            <a:endParaRPr sz="3600" dirty="0">
              <a:solidFill>
                <a:schemeClr val="tx1"/>
              </a:solidFill>
              <a:latin typeface="Caveat" panose="020B0604020202020204" charset="0"/>
              <a:ea typeface="Calibri"/>
              <a:cs typeface="Calibri"/>
              <a:sym typeface="Calibri"/>
            </a:endParaRPr>
          </a:p>
          <a:p>
            <a:pPr marL="0" lvl="0" indent="0" algn="l" rtl="0">
              <a:lnSpc>
                <a:spcPct val="90000"/>
              </a:lnSpc>
              <a:spcBef>
                <a:spcPts val="1200"/>
              </a:spcBef>
              <a:spcAft>
                <a:spcPts val="0"/>
              </a:spcAft>
              <a:buSzPts val="1400"/>
              <a:buNone/>
            </a:pPr>
            <a:endParaRPr sz="2400" dirty="0">
              <a:latin typeface="Caveat"/>
              <a:ea typeface="Caveat"/>
              <a:cs typeface="Caveat"/>
              <a:sym typeface="Caveat"/>
            </a:endParaRPr>
          </a:p>
        </p:txBody>
      </p:sp>
      <p:pic>
        <p:nvPicPr>
          <p:cNvPr id="3074" name="Picture 2" descr="Perky Blenders Specialty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77" y="2176438"/>
            <a:ext cx="1830510" cy="8986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yton Orient F.C.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561" y="2312200"/>
            <a:ext cx="1436875" cy="1379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urtle Bay - Stratford - Turtle Bay - Walthamstow, Walthamstow Traveller  Reviews - Tripadvis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208" y="3451207"/>
            <a:ext cx="2037145" cy="1529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ER + BURGER STORE"/>
          <p:cNvPicPr>
            <a:picLocks noChangeAspect="1" noChangeArrowheads="1"/>
          </p:cNvPicPr>
          <p:nvPr/>
        </p:nvPicPr>
        <p:blipFill rotWithShape="1">
          <a:blip r:embed="rId6">
            <a:extLst>
              <a:ext uri="{28A0092B-C50C-407E-A947-70E740481C1C}">
                <a14:useLocalDpi xmlns:a14="http://schemas.microsoft.com/office/drawing/2010/main" val="0"/>
              </a:ext>
            </a:extLst>
          </a:blip>
          <a:srcRect l="14619" t="15055" r="17018" b="68691"/>
          <a:stretch/>
        </p:blipFill>
        <p:spPr bwMode="auto">
          <a:xfrm>
            <a:off x="3782597" y="2162261"/>
            <a:ext cx="3169226" cy="7535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secret comedy club logo - Top Secret Comedy Clu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3246" y="3864690"/>
            <a:ext cx="2001190" cy="10456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Q – The Stronghol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92698"/>
            <a:ext cx="1842770" cy="13882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1725555" y="4014491"/>
            <a:ext cx="2009775" cy="857250"/>
          </a:xfrm>
          <a:prstGeom prst="rect">
            <a:avLst/>
          </a:prstGeom>
        </p:spPr>
      </p:pic>
      <p:pic>
        <p:nvPicPr>
          <p:cNvPr id="3" name="Picture 2"/>
          <p:cNvPicPr>
            <a:picLocks noChangeAspect="1"/>
          </p:cNvPicPr>
          <p:nvPr/>
        </p:nvPicPr>
        <p:blipFill>
          <a:blip r:embed="rId10"/>
          <a:stretch>
            <a:fillRect/>
          </a:stretch>
        </p:blipFill>
        <p:spPr>
          <a:xfrm>
            <a:off x="1958751" y="3125939"/>
            <a:ext cx="1935733" cy="669843"/>
          </a:xfrm>
          <a:prstGeom prst="rect">
            <a:avLst/>
          </a:prstGeom>
        </p:spPr>
      </p:pic>
      <p:pic>
        <p:nvPicPr>
          <p:cNvPr id="4" name="Picture 3"/>
          <p:cNvPicPr>
            <a:picLocks noChangeAspect="1"/>
          </p:cNvPicPr>
          <p:nvPr/>
        </p:nvPicPr>
        <p:blipFill>
          <a:blip r:embed="rId11"/>
          <a:stretch>
            <a:fillRect/>
          </a:stretch>
        </p:blipFill>
        <p:spPr>
          <a:xfrm>
            <a:off x="7383535" y="1653180"/>
            <a:ext cx="1304925" cy="428625"/>
          </a:xfrm>
          <a:prstGeom prst="rect">
            <a:avLst/>
          </a:prstGeom>
        </p:spPr>
      </p:pic>
      <p:pic>
        <p:nvPicPr>
          <p:cNvPr id="5" name="Picture 4"/>
          <p:cNvPicPr>
            <a:picLocks noChangeAspect="1"/>
          </p:cNvPicPr>
          <p:nvPr/>
        </p:nvPicPr>
        <p:blipFill>
          <a:blip r:embed="rId12"/>
          <a:stretch>
            <a:fillRect/>
          </a:stretch>
        </p:blipFill>
        <p:spPr>
          <a:xfrm>
            <a:off x="2160368" y="2500665"/>
            <a:ext cx="1362075"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40"/>
    </mc:Choice>
    <mc:Fallback xmlns="">
      <p:transition spd="slow" advTm="2904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2318264" y="1853767"/>
            <a:ext cx="4397358"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8800" b="1" i="0" u="none" strike="noStrike" cap="none" dirty="0">
                <a:solidFill>
                  <a:srgbClr val="000000"/>
                </a:solidFill>
                <a:latin typeface="Caveat"/>
                <a:ea typeface="Caveat"/>
                <a:cs typeface="Caveat"/>
                <a:sym typeface="Caveat"/>
              </a:rPr>
              <a:t>Thank you!</a:t>
            </a:r>
            <a:endParaRPr sz="88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52282"/>
    </mc:Choice>
    <mc:Fallback xmlns="">
      <p:transition spd="slow" advTm="5228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1207212" y="152832"/>
            <a:ext cx="5915100" cy="7458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dirty="0">
                <a:latin typeface="Caveat" panose="020B0604020202020204" charset="0"/>
              </a:rPr>
              <a:t>Our School Vision</a:t>
            </a:r>
            <a:endParaRPr dirty="0">
              <a:latin typeface="Caveat" panose="020B0604020202020204" charset="0"/>
            </a:endParaRPr>
          </a:p>
        </p:txBody>
      </p:sp>
      <p:sp>
        <p:nvSpPr>
          <p:cNvPr id="69" name="Google Shape;69;p2"/>
          <p:cNvSpPr txBox="1">
            <a:spLocks noGrp="1"/>
          </p:cNvSpPr>
          <p:nvPr>
            <p:ph type="body" idx="1"/>
          </p:nvPr>
        </p:nvSpPr>
        <p:spPr>
          <a:xfrm>
            <a:off x="386330" y="903187"/>
            <a:ext cx="7895225" cy="2447700"/>
          </a:xfrm>
          <a:prstGeom prst="rect">
            <a:avLst/>
          </a:prstGeom>
          <a:noFill/>
          <a:ln>
            <a:noFill/>
          </a:ln>
        </p:spPr>
        <p:txBody>
          <a:bodyPr spcFirstLastPara="1" wrap="square" lIns="68575" tIns="34275" rIns="68575" bIns="34275" anchor="t" anchorCtr="0">
            <a:noAutofit/>
          </a:bodyPr>
          <a:lstStyle/>
          <a:p>
            <a:pPr marL="0" lvl="0" indent="0">
              <a:spcBef>
                <a:spcPts val="0"/>
              </a:spcBef>
              <a:buSzPct val="94594"/>
              <a:buNone/>
            </a:pPr>
            <a:r>
              <a:rPr lang="en-GB" sz="2000" dirty="0">
                <a:solidFill>
                  <a:schemeClr val="tx1"/>
                </a:solidFill>
                <a:latin typeface="Caveat" panose="020B0604020202020204" charset="0"/>
                <a:cs typeface="Calibri" panose="020F0502020204030204" pitchFamily="34" charset="0"/>
              </a:rPr>
              <a:t>At St Mary’s, we pride ourselves on the continuous progress, attainment and achievements of our pupils across all the curriculum subjects. For our pupils to be confident, independent learners with enquiring minds and a life-long love of learning, we offer outstanding teaching and learning provision alongside broad, experiential and memorable activities. </a:t>
            </a:r>
          </a:p>
          <a:p>
            <a:pPr marL="0" lvl="0" indent="0">
              <a:spcBef>
                <a:spcPts val="0"/>
              </a:spcBef>
              <a:buSzPct val="94594"/>
              <a:buNone/>
            </a:pPr>
            <a:endParaRPr lang="en-GB" sz="2000" dirty="0">
              <a:solidFill>
                <a:schemeClr val="tx1"/>
              </a:solidFill>
              <a:latin typeface="Caveat" panose="020B0604020202020204" charset="0"/>
              <a:cs typeface="Calibri" panose="020F0502020204030204" pitchFamily="34" charset="0"/>
            </a:endParaRPr>
          </a:p>
          <a:p>
            <a:pPr marL="0" lvl="0" indent="0">
              <a:spcBef>
                <a:spcPts val="0"/>
              </a:spcBef>
              <a:buSzPct val="94594"/>
              <a:buNone/>
            </a:pPr>
            <a:r>
              <a:rPr lang="en-GB" sz="2000" dirty="0">
                <a:solidFill>
                  <a:schemeClr val="tx1"/>
                </a:solidFill>
                <a:latin typeface="Caveat" panose="020B0604020202020204" charset="0"/>
                <a:cs typeface="Calibri" panose="020F0502020204030204" pitchFamily="34" charset="0"/>
              </a:rPr>
              <a:t>Our Young Transformers programme offers just that. The programme is intrinsically linked to our biblical vision:</a:t>
            </a:r>
            <a:endParaRPr sz="2000" dirty="0">
              <a:solidFill>
                <a:schemeClr val="tx1"/>
              </a:solidFill>
              <a:latin typeface="Caveat" panose="020B0604020202020204" charset="0"/>
              <a:ea typeface="Calibri"/>
              <a:cs typeface="Calibri" panose="020F0502020204030204" pitchFamily="34" charset="0"/>
              <a:sym typeface="Calibri"/>
            </a:endParaRPr>
          </a:p>
        </p:txBody>
      </p:sp>
      <p:pic>
        <p:nvPicPr>
          <p:cNvPr id="1028" name="Picture 4" descr="Mapac - Schoolwear, Workwear, Sportswear, Promotional Products or Art  Supplies. Quality, innovation and value since 19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6" y="3350887"/>
            <a:ext cx="2263352" cy="17034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02872" y="3740173"/>
            <a:ext cx="6504709" cy="923330"/>
          </a:xfrm>
          <a:prstGeom prst="rect">
            <a:avLst/>
          </a:prstGeom>
        </p:spPr>
        <p:txBody>
          <a:bodyPr wrap="square">
            <a:spAutoFit/>
          </a:bodyPr>
          <a:lstStyle/>
          <a:p>
            <a:pPr lvl="0">
              <a:lnSpc>
                <a:spcPct val="90000"/>
              </a:lnSpc>
              <a:spcBef>
                <a:spcPts val="800"/>
              </a:spcBef>
              <a:buClr>
                <a:schemeClr val="dk1"/>
              </a:buClr>
              <a:buSzPct val="94594"/>
            </a:pPr>
            <a:r>
              <a:rPr lang="en-GB" sz="2000" dirty="0">
                <a:latin typeface="Caveat" panose="020B0604020202020204" charset="0"/>
                <a:ea typeface="Calibri"/>
                <a:cs typeface="Calibri" panose="020F0502020204030204" pitchFamily="34" charset="0"/>
                <a:sym typeface="Calibri"/>
              </a:rPr>
              <a:t>Christian Vision:</a:t>
            </a:r>
          </a:p>
          <a:p>
            <a:pPr marL="0" lvl="0" indent="0">
              <a:buSzPct val="94594"/>
              <a:buNone/>
            </a:pPr>
            <a:r>
              <a:rPr lang="en-GB" sz="1800" b="1" i="1" dirty="0">
                <a:solidFill>
                  <a:srgbClr val="C00000"/>
                </a:solidFill>
                <a:latin typeface="Caveat" panose="020B0604020202020204" charset="0"/>
              </a:rPr>
              <a:t>I am the vine and you are the branches. If you remain with me and I with you then you will bear much fruit. Love one another as I have loved you. John 15.</a:t>
            </a:r>
            <a:endParaRPr lang="en-GB" sz="1800" dirty="0">
              <a:solidFill>
                <a:srgbClr val="C00000"/>
              </a:solidFill>
              <a:latin typeface="Caveat"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6770"/>
    </mc:Choice>
    <mc:Fallback xmlns="">
      <p:transition spd="slow" advTm="2677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89161"/>
            <a:ext cx="8520600" cy="572700"/>
          </a:xfrm>
        </p:spPr>
        <p:txBody>
          <a:bodyPr>
            <a:noAutofit/>
          </a:bodyPr>
          <a:lstStyle/>
          <a:p>
            <a:r>
              <a:rPr lang="en-GB" sz="3600" dirty="0">
                <a:latin typeface="Caveat" panose="020B0604020202020204" charset="0"/>
              </a:rPr>
              <a:t>We Cannot Walk Alone</a:t>
            </a:r>
          </a:p>
        </p:txBody>
      </p:sp>
      <p:sp>
        <p:nvSpPr>
          <p:cNvPr id="3" name="Text Placeholder 2"/>
          <p:cNvSpPr>
            <a:spLocks noGrp="1"/>
          </p:cNvSpPr>
          <p:nvPr>
            <p:ph type="body" idx="1"/>
          </p:nvPr>
        </p:nvSpPr>
        <p:spPr/>
        <p:txBody>
          <a:bodyPr>
            <a:noAutofit/>
          </a:bodyPr>
          <a:lstStyle/>
          <a:p>
            <a:pPr marL="114300" indent="0">
              <a:buNone/>
            </a:pPr>
            <a:r>
              <a:rPr lang="en-GB" sz="2400" dirty="0">
                <a:solidFill>
                  <a:schemeClr val="tx1"/>
                </a:solidFill>
                <a:latin typeface="Caveat" panose="020B0604020202020204" charset="0"/>
              </a:rPr>
              <a:t>This term, our children will be starting a major project around the theme of </a:t>
            </a:r>
            <a:r>
              <a:rPr lang="en-GB" sz="2400" b="1" dirty="0">
                <a:solidFill>
                  <a:schemeClr val="tx1"/>
                </a:solidFill>
                <a:latin typeface="Caveat" panose="020B0604020202020204" charset="0"/>
              </a:rPr>
              <a:t>refugees</a:t>
            </a:r>
            <a:r>
              <a:rPr lang="en-GB" sz="2400" dirty="0">
                <a:solidFill>
                  <a:schemeClr val="tx1"/>
                </a:solidFill>
                <a:latin typeface="Caveat" panose="020B0604020202020204" charset="0"/>
              </a:rPr>
              <a:t> and </a:t>
            </a:r>
            <a:r>
              <a:rPr lang="en-GB" sz="2400" b="1" dirty="0">
                <a:solidFill>
                  <a:schemeClr val="tx1"/>
                </a:solidFill>
                <a:latin typeface="Caveat" panose="020B0604020202020204" charset="0"/>
              </a:rPr>
              <a:t>displacement</a:t>
            </a:r>
            <a:r>
              <a:rPr lang="en-GB" sz="2400" dirty="0">
                <a:solidFill>
                  <a:schemeClr val="tx1"/>
                </a:solidFill>
                <a:latin typeface="Caveat" panose="020B0604020202020204" charset="0"/>
              </a:rPr>
              <a:t> around the world. Our aim is for children to understand more about the reasons why some people are forced to leave their homes in the hope to find safety elsewhere. We believe that as a Christian school with a Christian vision, we need to show consideration to vulnerable communities and create change for those with the highest need. Our aim is to educate children so they can make </a:t>
            </a:r>
            <a:r>
              <a:rPr lang="en-GB" sz="2400" u="sng" dirty="0">
                <a:solidFill>
                  <a:schemeClr val="tx1"/>
                </a:solidFill>
                <a:latin typeface="Caveat" panose="020B0604020202020204" charset="0"/>
              </a:rPr>
              <a:t>informed choices </a:t>
            </a:r>
            <a:r>
              <a:rPr lang="en-GB" sz="2400" dirty="0">
                <a:solidFill>
                  <a:schemeClr val="tx1"/>
                </a:solidFill>
                <a:latin typeface="Caveat" panose="020B0604020202020204" charset="0"/>
              </a:rPr>
              <a:t>about displacement events that are </a:t>
            </a:r>
            <a:r>
              <a:rPr lang="en-GB" sz="2400" b="1" dirty="0">
                <a:solidFill>
                  <a:schemeClr val="tx1"/>
                </a:solidFill>
                <a:latin typeface="Caveat" panose="020B0604020202020204" charset="0"/>
              </a:rPr>
              <a:t>impacting</a:t>
            </a:r>
            <a:r>
              <a:rPr lang="en-GB" sz="2400" dirty="0">
                <a:solidFill>
                  <a:schemeClr val="tx1"/>
                </a:solidFill>
                <a:latin typeface="Caveat" panose="020B0604020202020204" charset="0"/>
              </a:rPr>
              <a:t> us now and in the future.</a:t>
            </a:r>
          </a:p>
        </p:txBody>
      </p:sp>
    </p:spTree>
    <p:extLst>
      <p:ext uri="{BB962C8B-B14F-4D97-AF65-F5344CB8AC3E}">
        <p14:creationId xmlns:p14="http://schemas.microsoft.com/office/powerpoint/2010/main" val="335541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6" name="Google Shape;76;p3"/>
          <p:cNvPicPr preferRelativeResize="0"/>
          <p:nvPr/>
        </p:nvPicPr>
        <p:blipFill rotWithShape="1">
          <a:blip r:embed="rId3">
            <a:alphaModFix/>
          </a:blip>
          <a:srcRect/>
          <a:stretch/>
        </p:blipFill>
        <p:spPr>
          <a:xfrm>
            <a:off x="2087910" y="289161"/>
            <a:ext cx="6505371" cy="2224570"/>
          </a:xfrm>
          <a:prstGeom prst="rect">
            <a:avLst/>
          </a:prstGeom>
          <a:noFill/>
          <a:ln>
            <a:noFill/>
          </a:ln>
        </p:spPr>
      </p:pic>
      <p:sp>
        <p:nvSpPr>
          <p:cNvPr id="5" name="Title 1"/>
          <p:cNvSpPr>
            <a:spLocks noGrp="1"/>
          </p:cNvSpPr>
          <p:nvPr>
            <p:ph type="title"/>
          </p:nvPr>
        </p:nvSpPr>
        <p:spPr>
          <a:xfrm>
            <a:off x="311700" y="289161"/>
            <a:ext cx="8520600" cy="572700"/>
          </a:xfrm>
        </p:spPr>
        <p:txBody>
          <a:bodyPr>
            <a:noAutofit/>
          </a:bodyPr>
          <a:lstStyle/>
          <a:p>
            <a:r>
              <a:rPr lang="en-GB" sz="3600" dirty="0">
                <a:latin typeface="Caveat" panose="020B0604020202020204" charset="0"/>
              </a:rPr>
              <a:t>Why?</a:t>
            </a:r>
          </a:p>
        </p:txBody>
      </p:sp>
      <p:pic>
        <p:nvPicPr>
          <p:cNvPr id="6" name="Google Shape;82;p4"/>
          <p:cNvPicPr preferRelativeResize="0"/>
          <p:nvPr/>
        </p:nvPicPr>
        <p:blipFill rotWithShape="1">
          <a:blip r:embed="rId4">
            <a:alphaModFix/>
          </a:blip>
          <a:srcRect/>
          <a:stretch/>
        </p:blipFill>
        <p:spPr>
          <a:xfrm>
            <a:off x="311700" y="2892176"/>
            <a:ext cx="5818909" cy="1804515"/>
          </a:xfrm>
          <a:prstGeom prst="rect">
            <a:avLst/>
          </a:prstGeom>
          <a:noFill/>
          <a:ln>
            <a:noFill/>
          </a:ln>
        </p:spPr>
      </p:pic>
      <p:pic>
        <p:nvPicPr>
          <p:cNvPr id="2050" name="Picture 2" descr="Warsan Sh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076" y="2892176"/>
            <a:ext cx="2566224" cy="2149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17403"/>
    </mc:Choice>
    <mc:Fallback xmlns="">
      <p:transition spd="slow" advTm="174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5" name="Title 1"/>
          <p:cNvSpPr>
            <a:spLocks noGrp="1"/>
          </p:cNvSpPr>
          <p:nvPr>
            <p:ph type="title"/>
          </p:nvPr>
        </p:nvSpPr>
        <p:spPr>
          <a:xfrm>
            <a:off x="0" y="-29973"/>
            <a:ext cx="8520600" cy="572700"/>
          </a:xfrm>
        </p:spPr>
        <p:txBody>
          <a:bodyPr>
            <a:noAutofit/>
          </a:bodyPr>
          <a:lstStyle/>
          <a:p>
            <a:r>
              <a:rPr lang="en-GB" sz="3600" dirty="0">
                <a:latin typeface="Caveat" panose="020B0604020202020204" charset="0"/>
              </a:rPr>
              <a:t>What does the Bible say about refugees?</a:t>
            </a:r>
          </a:p>
        </p:txBody>
      </p:sp>
      <p:sp>
        <p:nvSpPr>
          <p:cNvPr id="2" name="Rectangle 1"/>
          <p:cNvSpPr/>
          <p:nvPr/>
        </p:nvSpPr>
        <p:spPr>
          <a:xfrm>
            <a:off x="0" y="572700"/>
            <a:ext cx="8832300" cy="4616648"/>
          </a:xfrm>
          <a:prstGeom prst="rect">
            <a:avLst/>
          </a:prstGeom>
        </p:spPr>
        <p:txBody>
          <a:bodyPr wrap="square">
            <a:spAutoFit/>
          </a:bodyPr>
          <a:lstStyle/>
          <a:p>
            <a:r>
              <a:rPr lang="en-GB" b="1" u="sng" dirty="0">
                <a:solidFill>
                  <a:srgbClr val="202124"/>
                </a:solidFill>
                <a:latin typeface="Caveat" panose="020B0604020202020204" charset="0"/>
              </a:rPr>
              <a:t>Matthew 25: 31-40</a:t>
            </a:r>
            <a:r>
              <a:rPr lang="en-GB" u="sng" dirty="0">
                <a:solidFill>
                  <a:srgbClr val="202124"/>
                </a:solidFill>
                <a:latin typeface="Caveat" panose="020B0604020202020204" charset="0"/>
              </a:rPr>
              <a:t>. </a:t>
            </a:r>
            <a:endParaRPr lang="en-GB" sz="1600" dirty="0">
              <a:latin typeface="Caveat" panose="020B0604020202020204" charset="0"/>
            </a:endParaRPr>
          </a:p>
          <a:p>
            <a:r>
              <a:rPr lang="en-GB" dirty="0">
                <a:solidFill>
                  <a:srgbClr val="202124"/>
                </a:solidFill>
                <a:latin typeface="Caveat" panose="020B0604020202020204" charset="0"/>
              </a:rPr>
              <a:t>“I was hungry and you gave me food, I was thirsty and you gave me drink, I was a stranger and you welcomed me.”</a:t>
            </a:r>
            <a:endParaRPr lang="en-GB" sz="1600" dirty="0">
              <a:latin typeface="Caveat" panose="020B0604020202020204" charset="0"/>
            </a:endParaRPr>
          </a:p>
          <a:p>
            <a:br>
              <a:rPr lang="en-GB" sz="1600" dirty="0">
                <a:latin typeface="Caveat" panose="020B0604020202020204" charset="0"/>
              </a:rPr>
            </a:br>
            <a:r>
              <a:rPr lang="en-GB" b="1" u="sng" dirty="0">
                <a:latin typeface="Caveat" panose="020B0604020202020204" charset="0"/>
                <a:hlinkClick r:id="rId3"/>
              </a:rPr>
              <a:t>Exodus 12:49</a:t>
            </a:r>
            <a:endParaRPr lang="en-GB" sz="1600" dirty="0">
              <a:latin typeface="Caveat" panose="020B0604020202020204" charset="0"/>
            </a:endParaRPr>
          </a:p>
          <a:p>
            <a:r>
              <a:rPr lang="en-GB" dirty="0">
                <a:solidFill>
                  <a:srgbClr val="333333"/>
                </a:solidFill>
                <a:latin typeface="Caveat" panose="020B0604020202020204" charset="0"/>
              </a:rPr>
              <a:t>“The same law applies both to the native-born and to the foreigner residing among you.”</a:t>
            </a:r>
            <a:endParaRPr lang="en-GB" sz="1600" dirty="0">
              <a:latin typeface="Caveat" panose="020B0604020202020204" charset="0"/>
            </a:endParaRPr>
          </a:p>
          <a:p>
            <a:br>
              <a:rPr lang="en-GB" sz="1600" dirty="0">
                <a:latin typeface="Caveat" panose="020B0604020202020204" charset="0"/>
              </a:rPr>
            </a:br>
            <a:r>
              <a:rPr lang="en-GB" sz="1600" b="1" u="sng" dirty="0">
                <a:latin typeface="Caveat" panose="020B0604020202020204" charset="0"/>
                <a:hlinkClick r:id="rId4"/>
              </a:rPr>
              <a:t>Hebrews 13:2</a:t>
            </a:r>
            <a:endParaRPr lang="en-GB" sz="1600" dirty="0">
              <a:latin typeface="Caveat" panose="020B0604020202020204" charset="0"/>
            </a:endParaRPr>
          </a:p>
          <a:p>
            <a:r>
              <a:rPr lang="en-GB" sz="1600" b="1" dirty="0">
                <a:solidFill>
                  <a:srgbClr val="333333"/>
                </a:solidFill>
                <a:latin typeface="Caveat" panose="020B0604020202020204" charset="0"/>
              </a:rPr>
              <a:t>“</a:t>
            </a:r>
            <a:r>
              <a:rPr lang="en-GB" sz="1600" dirty="0">
                <a:solidFill>
                  <a:srgbClr val="333333"/>
                </a:solidFill>
                <a:latin typeface="Caveat" panose="020B0604020202020204" charset="0"/>
              </a:rPr>
              <a:t>Do not forget to show hospitality to strangers, for by doing so some people have shown hospitality to angels without knowing it.”</a:t>
            </a:r>
            <a:endParaRPr lang="en-GB" sz="1600" dirty="0">
              <a:latin typeface="Caveat" panose="020B0604020202020204" charset="0"/>
            </a:endParaRPr>
          </a:p>
          <a:p>
            <a:br>
              <a:rPr lang="en-GB" sz="1600" dirty="0">
                <a:latin typeface="Caveat" panose="020B0604020202020204" charset="0"/>
              </a:rPr>
            </a:br>
            <a:r>
              <a:rPr lang="en-GB" sz="1600" b="1" u="sng" dirty="0">
                <a:latin typeface="Caveat" panose="020B0604020202020204" charset="0"/>
                <a:hlinkClick r:id="rId5"/>
              </a:rPr>
              <a:t>Leviticus 24:22</a:t>
            </a:r>
            <a:endParaRPr lang="en-GB" sz="1600" dirty="0">
              <a:latin typeface="Caveat" panose="020B0604020202020204" charset="0"/>
            </a:endParaRPr>
          </a:p>
          <a:p>
            <a:r>
              <a:rPr lang="en-GB" sz="1600" dirty="0">
                <a:solidFill>
                  <a:srgbClr val="333333"/>
                </a:solidFill>
                <a:latin typeface="Caveat" panose="020B0604020202020204" charset="0"/>
              </a:rPr>
              <a:t>“You are to have the same law for the foreigner and the native-born. I am the LORD your God.”</a:t>
            </a:r>
            <a:endParaRPr lang="en-GB" sz="1600" dirty="0">
              <a:latin typeface="Caveat" panose="020B0604020202020204" charset="0"/>
            </a:endParaRPr>
          </a:p>
          <a:p>
            <a:br>
              <a:rPr lang="en-GB" sz="1600" dirty="0">
                <a:latin typeface="Caveat" panose="020B0604020202020204" charset="0"/>
              </a:rPr>
            </a:br>
            <a:r>
              <a:rPr lang="en-GB" b="1" u="sng" dirty="0">
                <a:solidFill>
                  <a:srgbClr val="202124"/>
                </a:solidFill>
                <a:latin typeface="Caveat" panose="020B0604020202020204" charset="0"/>
              </a:rPr>
              <a:t>Ephesians 4:32</a:t>
            </a:r>
            <a:endParaRPr lang="en-GB" sz="1600" dirty="0">
              <a:latin typeface="Caveat" panose="020B0604020202020204" charset="0"/>
            </a:endParaRPr>
          </a:p>
          <a:p>
            <a:r>
              <a:rPr lang="en-GB" sz="1600" dirty="0">
                <a:solidFill>
                  <a:srgbClr val="202124"/>
                </a:solidFill>
                <a:latin typeface="Caveat" panose="020B0604020202020204" charset="0"/>
              </a:rPr>
              <a:t>"Be kind and compassionate to one another, forgiving each other, just as in Christ God forgave you." </a:t>
            </a:r>
            <a:endParaRPr lang="en-GB" sz="1600" dirty="0">
              <a:latin typeface="Caveat" panose="020B0604020202020204" charset="0"/>
            </a:endParaRPr>
          </a:p>
          <a:p>
            <a:br>
              <a:rPr lang="en-GB" sz="1600" dirty="0">
                <a:latin typeface="Caveat" panose="020B0604020202020204" charset="0"/>
              </a:rPr>
            </a:br>
            <a:r>
              <a:rPr lang="en-GB" sz="1600" b="1" u="sng" dirty="0">
                <a:latin typeface="Caveat" panose="020B0604020202020204" charset="0"/>
                <a:hlinkClick r:id="rId6"/>
              </a:rPr>
              <a:t>Zechariah 7:9-10</a:t>
            </a:r>
            <a:endParaRPr lang="en-GB" sz="1600" dirty="0">
              <a:latin typeface="Caveat" panose="020B0604020202020204" charset="0"/>
            </a:endParaRPr>
          </a:p>
          <a:p>
            <a:r>
              <a:rPr lang="en-GB" sz="1600" dirty="0">
                <a:latin typeface="Caveat" panose="020B0604020202020204" charset="0"/>
              </a:rPr>
              <a:t>‘Administer true justice; show mercy and compassion to one another. Do not oppress the widow or the fatherless, the foreigner or the poor. Do not plot evil against each other.’</a:t>
            </a:r>
          </a:p>
        </p:txBody>
      </p:sp>
    </p:spTree>
    <p:extLst>
      <p:ext uri="{BB962C8B-B14F-4D97-AF65-F5344CB8AC3E}">
        <p14:creationId xmlns:p14="http://schemas.microsoft.com/office/powerpoint/2010/main" val="605623316"/>
      </p:ext>
    </p:extLst>
  </p:cSld>
  <p:clrMapOvr>
    <a:masterClrMapping/>
  </p:clrMapOvr>
  <mc:AlternateContent xmlns:mc="http://schemas.openxmlformats.org/markup-compatibility/2006" xmlns:p14="http://schemas.microsoft.com/office/powerpoint/2010/main">
    <mc:Choice Requires="p14">
      <p:transition spd="slow" p14:dur="2000" advTm="17403"/>
    </mc:Choice>
    <mc:Fallback xmlns="">
      <p:transition spd="slow" advTm="174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n" sz="3200" b="1" dirty="0">
                <a:latin typeface="Caveat"/>
                <a:ea typeface="Caveat"/>
                <a:cs typeface="Caveat"/>
                <a:sym typeface="Caveat"/>
              </a:rPr>
              <a:t>What are our aims?</a:t>
            </a:r>
            <a:endParaRPr sz="3200" b="1" dirty="0">
              <a:latin typeface="Caveat"/>
              <a:ea typeface="Caveat"/>
              <a:cs typeface="Caveat"/>
              <a:sym typeface="Caveat"/>
            </a:endParaRPr>
          </a:p>
        </p:txBody>
      </p:sp>
      <p:sp>
        <p:nvSpPr>
          <p:cNvPr id="93" name="Google Shape;93;p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114300" algn="l" rtl="0">
              <a:lnSpc>
                <a:spcPct val="115000"/>
              </a:lnSpc>
              <a:spcBef>
                <a:spcPts val="0"/>
              </a:spcBef>
              <a:spcAft>
                <a:spcPts val="0"/>
              </a:spcAft>
              <a:buSzPts val="1800"/>
              <a:buFont typeface="Calibri"/>
              <a:buChar char="-"/>
            </a:pPr>
            <a:r>
              <a:rPr lang="en" sz="2800" dirty="0">
                <a:solidFill>
                  <a:schemeClr val="tx1"/>
                </a:solidFill>
                <a:latin typeface="Caveat" panose="020B0604020202020204" charset="0"/>
                <a:ea typeface="Calibri"/>
                <a:cs typeface="Calibri"/>
                <a:sym typeface="Calibri"/>
              </a:rPr>
              <a:t>To educate children with the knowledge and skills around displacement so they are informed enough to form opinions.</a:t>
            </a:r>
            <a:endParaRPr sz="2400" dirty="0">
              <a:solidFill>
                <a:schemeClr val="tx1"/>
              </a:solidFill>
              <a:latin typeface="Caveat" panose="020B0604020202020204" charset="0"/>
            </a:endParaRPr>
          </a:p>
          <a:p>
            <a:pPr marL="0" lvl="0" indent="-114300" algn="l" rtl="0">
              <a:lnSpc>
                <a:spcPct val="115000"/>
              </a:lnSpc>
              <a:spcBef>
                <a:spcPts val="1200"/>
              </a:spcBef>
              <a:spcAft>
                <a:spcPts val="0"/>
              </a:spcAft>
              <a:buSzPts val="1800"/>
              <a:buFont typeface="Calibri"/>
              <a:buChar char="-"/>
            </a:pPr>
            <a:r>
              <a:rPr lang="en" sz="2800" dirty="0">
                <a:solidFill>
                  <a:schemeClr val="tx1"/>
                </a:solidFill>
                <a:latin typeface="Caveat" panose="020B0604020202020204" charset="0"/>
                <a:ea typeface="Calibri"/>
                <a:cs typeface="Calibri"/>
                <a:sym typeface="Calibri"/>
              </a:rPr>
              <a:t> To broaden this knowledge by offering them experiences such as first person accounts.</a:t>
            </a:r>
            <a:endParaRPr sz="2400" dirty="0">
              <a:solidFill>
                <a:schemeClr val="tx1"/>
              </a:solidFill>
              <a:latin typeface="Caveat" panose="020B0604020202020204" charset="0"/>
            </a:endParaRPr>
          </a:p>
          <a:p>
            <a:pPr marL="0" lvl="0" indent="-114300" algn="l" rtl="0">
              <a:lnSpc>
                <a:spcPct val="115000"/>
              </a:lnSpc>
              <a:spcBef>
                <a:spcPts val="1200"/>
              </a:spcBef>
              <a:spcAft>
                <a:spcPts val="0"/>
              </a:spcAft>
              <a:buSzPts val="1800"/>
              <a:buFont typeface="Calibri"/>
              <a:buChar char="-"/>
            </a:pPr>
            <a:r>
              <a:rPr lang="en" sz="2800" dirty="0">
                <a:solidFill>
                  <a:schemeClr val="tx1"/>
                </a:solidFill>
                <a:latin typeface="Caveat" panose="020B0604020202020204" charset="0"/>
                <a:ea typeface="Calibri"/>
                <a:cs typeface="Calibri"/>
                <a:sym typeface="Calibri"/>
              </a:rPr>
              <a:t> To provide opportunities for pupils to take action</a:t>
            </a:r>
            <a:r>
              <a:rPr lang="en-GB" sz="2800" dirty="0">
                <a:solidFill>
                  <a:schemeClr val="tx1"/>
                </a:solidFill>
                <a:latin typeface="Caveat" panose="020B0604020202020204" charset="0"/>
                <a:ea typeface="Calibri"/>
                <a:cs typeface="Calibri"/>
                <a:sym typeface="Calibri"/>
              </a:rPr>
              <a:t>.</a:t>
            </a:r>
            <a:endParaRPr sz="2400" dirty="0">
              <a:solidFill>
                <a:schemeClr val="tx1"/>
              </a:solidFill>
              <a:latin typeface="Caveat" panose="020B0604020202020204" charset="0"/>
            </a:endParaRPr>
          </a:p>
          <a:p>
            <a:pPr marL="0" lvl="0" indent="-114300" algn="l" rtl="0">
              <a:lnSpc>
                <a:spcPct val="115000"/>
              </a:lnSpc>
              <a:spcBef>
                <a:spcPts val="1200"/>
              </a:spcBef>
              <a:spcAft>
                <a:spcPts val="1200"/>
              </a:spcAft>
              <a:buSzPts val="1800"/>
              <a:buFont typeface="Calibri"/>
              <a:buChar char="-"/>
            </a:pPr>
            <a:r>
              <a:rPr lang="en" sz="2800" dirty="0">
                <a:solidFill>
                  <a:schemeClr val="tx1"/>
                </a:solidFill>
                <a:latin typeface="Caveat" panose="020B0604020202020204" charset="0"/>
                <a:ea typeface="Calibri"/>
                <a:cs typeface="Calibri"/>
                <a:sym typeface="Calibri"/>
              </a:rPr>
              <a:t> To celebrate what they have learnt.</a:t>
            </a:r>
            <a:endParaRPr sz="3200" dirty="0">
              <a:solidFill>
                <a:schemeClr val="tx1"/>
              </a:solidFill>
              <a:latin typeface="Caveat" panose="020B0604020202020204" charset="0"/>
              <a:ea typeface="Calibri"/>
              <a:cs typeface="Calibri"/>
              <a:sym typeface="Calibri"/>
            </a:endParaRPr>
          </a:p>
        </p:txBody>
      </p:sp>
      <p:pic>
        <p:nvPicPr>
          <p:cNvPr id="94" name="Google Shape;94;p6"/>
          <p:cNvPicPr preferRelativeResize="0"/>
          <p:nvPr/>
        </p:nvPicPr>
        <p:blipFill rotWithShape="1">
          <a:blip r:embed="rId3">
            <a:alphaModFix/>
          </a:blip>
          <a:srcRect/>
          <a:stretch/>
        </p:blipFill>
        <p:spPr>
          <a:xfrm>
            <a:off x="5445025" y="185525"/>
            <a:ext cx="2945775" cy="908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4505"/>
    </mc:Choice>
    <mc:Fallback xmlns="">
      <p:transition spd="slow" advTm="3450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8"/>
          <p:cNvSpPr txBox="1">
            <a:spLocks noGrp="1"/>
          </p:cNvSpPr>
          <p:nvPr>
            <p:ph type="title"/>
          </p:nvPr>
        </p:nvSpPr>
        <p:spPr>
          <a:xfrm>
            <a:off x="788125" y="-6"/>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3300" b="1" dirty="0">
                <a:latin typeface="Caveat"/>
                <a:ea typeface="Caveat"/>
                <a:cs typeface="Caveat"/>
                <a:sym typeface="Caveat"/>
              </a:rPr>
              <a:t>KS1 Literacy  lessons</a:t>
            </a:r>
            <a:endParaRPr sz="3300" b="1" dirty="0">
              <a:latin typeface="Caveat"/>
              <a:ea typeface="Caveat"/>
              <a:cs typeface="Caveat"/>
              <a:sym typeface="Caveat"/>
            </a:endParaRPr>
          </a:p>
        </p:txBody>
      </p:sp>
      <p:sp>
        <p:nvSpPr>
          <p:cNvPr id="105" name="Google Shape;105;p8"/>
          <p:cNvSpPr txBox="1">
            <a:spLocks noGrp="1"/>
          </p:cNvSpPr>
          <p:nvPr>
            <p:ph type="body" idx="1"/>
          </p:nvPr>
        </p:nvSpPr>
        <p:spPr>
          <a:xfrm>
            <a:off x="523450" y="677851"/>
            <a:ext cx="8490600" cy="229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 sz="2400" dirty="0">
                <a:solidFill>
                  <a:schemeClr val="tx1"/>
                </a:solidFill>
                <a:latin typeface="Caveat"/>
                <a:ea typeface="Caveat"/>
                <a:cs typeface="Caveat"/>
                <a:sym typeface="Caveat"/>
              </a:rPr>
              <a:t>Children will be participating in a range of lessons where we will be focusing on key books that surround these topics. Our reading and writing lessons will focus on books that will engage children about the topic.</a:t>
            </a:r>
            <a:r>
              <a:rPr lang="en" dirty="0">
                <a:solidFill>
                  <a:schemeClr val="tx1"/>
                </a:solidFill>
              </a:rPr>
              <a:t> </a:t>
            </a:r>
            <a:endParaRPr dirty="0">
              <a:solidFill>
                <a:schemeClr val="tx1"/>
              </a:solidFill>
            </a:endParaRPr>
          </a:p>
          <a:p>
            <a:pPr marL="0" lvl="0" indent="0" algn="l" rtl="0">
              <a:lnSpc>
                <a:spcPct val="90000"/>
              </a:lnSpc>
              <a:spcBef>
                <a:spcPts val="1200"/>
              </a:spcBef>
              <a:spcAft>
                <a:spcPts val="0"/>
              </a:spcAft>
              <a:buSzPts val="1400"/>
              <a:buNone/>
            </a:pPr>
            <a:endParaRPr dirty="0"/>
          </a:p>
          <a:p>
            <a:pPr marL="0" lvl="0" indent="0" algn="l" rtl="0">
              <a:lnSpc>
                <a:spcPct val="90000"/>
              </a:lnSpc>
              <a:spcBef>
                <a:spcPts val="1200"/>
              </a:spcBef>
              <a:spcAft>
                <a:spcPts val="1200"/>
              </a:spcAft>
              <a:buSzPts val="1400"/>
              <a:buNone/>
            </a:pPr>
            <a:endParaRPr dirty="0"/>
          </a:p>
        </p:txBody>
      </p:sp>
      <p:pic>
        <p:nvPicPr>
          <p:cNvPr id="106" name="Google Shape;106;p8"/>
          <p:cNvPicPr preferRelativeResize="0"/>
          <p:nvPr/>
        </p:nvPicPr>
        <p:blipFill rotWithShape="1">
          <a:blip r:embed="rId3">
            <a:alphaModFix/>
          </a:blip>
          <a:srcRect/>
          <a:stretch/>
        </p:blipFill>
        <p:spPr>
          <a:xfrm>
            <a:off x="4769576" y="3569750"/>
            <a:ext cx="1908475" cy="1431101"/>
          </a:xfrm>
          <a:prstGeom prst="rect">
            <a:avLst/>
          </a:prstGeom>
          <a:noFill/>
          <a:ln>
            <a:noFill/>
          </a:ln>
        </p:spPr>
      </p:pic>
      <p:pic>
        <p:nvPicPr>
          <p:cNvPr id="107" name="Google Shape;107;p8"/>
          <p:cNvPicPr preferRelativeResize="0"/>
          <p:nvPr/>
        </p:nvPicPr>
        <p:blipFill rotWithShape="1">
          <a:blip r:embed="rId4">
            <a:alphaModFix/>
          </a:blip>
          <a:srcRect/>
          <a:stretch/>
        </p:blipFill>
        <p:spPr>
          <a:xfrm>
            <a:off x="7392948" y="3373150"/>
            <a:ext cx="1281874" cy="1571098"/>
          </a:xfrm>
          <a:prstGeom prst="rect">
            <a:avLst/>
          </a:prstGeom>
          <a:noFill/>
          <a:ln>
            <a:noFill/>
          </a:ln>
        </p:spPr>
      </p:pic>
      <p:sp>
        <p:nvSpPr>
          <p:cNvPr id="108" name="Google Shape;108;p8"/>
          <p:cNvSpPr txBox="1"/>
          <p:nvPr/>
        </p:nvSpPr>
        <p:spPr>
          <a:xfrm>
            <a:off x="6034000" y="2258088"/>
            <a:ext cx="3000000"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800" b="0" i="0" u="none" strike="noStrike" cap="none" dirty="0">
                <a:solidFill>
                  <a:schemeClr val="tx1"/>
                </a:solidFill>
                <a:latin typeface="Caveat"/>
                <a:ea typeface="Caveat"/>
                <a:cs typeface="Caveat"/>
                <a:sym typeface="Caveat"/>
              </a:rPr>
              <a:t>Year 2 The Journey – Francesca Sanna and Wisp – Zana Fraillon and Grahame Baker Smith</a:t>
            </a:r>
            <a:endParaRPr sz="1800" b="0" i="0" u="none" strike="noStrike" cap="none" dirty="0">
              <a:solidFill>
                <a:schemeClr val="tx1"/>
              </a:solidFill>
              <a:latin typeface="Caveat"/>
              <a:ea typeface="Caveat"/>
              <a:cs typeface="Caveat"/>
              <a:sym typeface="Caveat"/>
            </a:endParaRPr>
          </a:p>
        </p:txBody>
      </p:sp>
      <p:pic>
        <p:nvPicPr>
          <p:cNvPr id="109" name="Google Shape;109;p8"/>
          <p:cNvPicPr preferRelativeResize="0"/>
          <p:nvPr/>
        </p:nvPicPr>
        <p:blipFill rotWithShape="1">
          <a:blip r:embed="rId5">
            <a:alphaModFix/>
          </a:blip>
          <a:srcRect/>
          <a:stretch/>
        </p:blipFill>
        <p:spPr>
          <a:xfrm>
            <a:off x="470249" y="3609250"/>
            <a:ext cx="1953581" cy="1098900"/>
          </a:xfrm>
          <a:prstGeom prst="rect">
            <a:avLst/>
          </a:prstGeom>
          <a:noFill/>
          <a:ln>
            <a:noFill/>
          </a:ln>
        </p:spPr>
      </p:pic>
      <p:pic>
        <p:nvPicPr>
          <p:cNvPr id="110" name="Google Shape;110;p8"/>
          <p:cNvPicPr preferRelativeResize="0"/>
          <p:nvPr/>
        </p:nvPicPr>
        <p:blipFill rotWithShape="1">
          <a:blip r:embed="rId6">
            <a:alphaModFix/>
          </a:blip>
          <a:srcRect/>
          <a:stretch/>
        </p:blipFill>
        <p:spPr>
          <a:xfrm>
            <a:off x="529700" y="2010175"/>
            <a:ext cx="1465449" cy="1465449"/>
          </a:xfrm>
          <a:prstGeom prst="rect">
            <a:avLst/>
          </a:prstGeom>
          <a:noFill/>
          <a:ln>
            <a:noFill/>
          </a:ln>
        </p:spPr>
      </p:pic>
      <p:sp>
        <p:nvSpPr>
          <p:cNvPr id="111" name="Google Shape;111;p8"/>
          <p:cNvSpPr txBox="1"/>
          <p:nvPr/>
        </p:nvSpPr>
        <p:spPr>
          <a:xfrm>
            <a:off x="2464275" y="2192500"/>
            <a:ext cx="1381800" cy="2172359"/>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800"/>
              </a:spcBef>
              <a:spcAft>
                <a:spcPts val="1200"/>
              </a:spcAft>
              <a:buClr>
                <a:srgbClr val="000000"/>
              </a:buClr>
              <a:buSzPts val="2300"/>
              <a:buFont typeface="Arial"/>
              <a:buNone/>
            </a:pPr>
            <a:r>
              <a:rPr lang="en" sz="1800" b="0" i="0" u="none" strike="noStrike" cap="none" dirty="0">
                <a:solidFill>
                  <a:schemeClr val="tx1"/>
                </a:solidFill>
                <a:latin typeface="Caveat"/>
                <a:ea typeface="Caveat"/>
                <a:cs typeface="Caveat"/>
                <a:sym typeface="Caveat"/>
              </a:rPr>
              <a:t>Year 1 My name is not refugee – Kate Milner and Refuge – Anne Booth and Sam Usher</a:t>
            </a:r>
            <a:endParaRPr sz="1800" b="0" i="0" u="none" strike="noStrike" cap="none" dirty="0">
              <a:solidFill>
                <a:schemeClr val="tx1"/>
              </a:solidFill>
              <a:latin typeface="Caveat"/>
              <a:ea typeface="Caveat"/>
              <a:cs typeface="Caveat"/>
              <a:sym typeface="Caveat"/>
            </a:endParaRPr>
          </a:p>
        </p:txBody>
      </p:sp>
    </p:spTree>
  </p:cSld>
  <p:clrMapOvr>
    <a:masterClrMapping/>
  </p:clrMapOvr>
  <mc:AlternateContent xmlns:mc="http://schemas.openxmlformats.org/markup-compatibility/2006" xmlns:p14="http://schemas.microsoft.com/office/powerpoint/2010/main">
    <mc:Choice Requires="p14">
      <p:transition spd="slow" p14:dur="2000" advTm="18801"/>
    </mc:Choice>
    <mc:Fallback xmlns="">
      <p:transition spd="slow" advTm="1880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9"/>
          <p:cNvSpPr txBox="1">
            <a:spLocks noGrp="1"/>
          </p:cNvSpPr>
          <p:nvPr>
            <p:ph type="title"/>
          </p:nvPr>
        </p:nvSpPr>
        <p:spPr>
          <a:xfrm>
            <a:off x="843625" y="8959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4000" b="1" dirty="0">
                <a:latin typeface="Caveat"/>
                <a:ea typeface="Caveat"/>
                <a:cs typeface="Caveat"/>
                <a:sym typeface="Caveat"/>
              </a:rPr>
              <a:t>KS2 Literacy lessons</a:t>
            </a:r>
            <a:endParaRPr b="1" dirty="0">
              <a:latin typeface="Caveat"/>
              <a:ea typeface="Caveat"/>
              <a:cs typeface="Caveat"/>
              <a:sym typeface="Caveat"/>
            </a:endParaRPr>
          </a:p>
        </p:txBody>
      </p:sp>
      <p:pic>
        <p:nvPicPr>
          <p:cNvPr id="117" name="Google Shape;117;p9"/>
          <p:cNvPicPr preferRelativeResize="0"/>
          <p:nvPr/>
        </p:nvPicPr>
        <p:blipFill rotWithShape="1">
          <a:blip r:embed="rId3">
            <a:alphaModFix/>
          </a:blip>
          <a:srcRect/>
          <a:stretch/>
        </p:blipFill>
        <p:spPr>
          <a:xfrm>
            <a:off x="7590316" y="2916210"/>
            <a:ext cx="1212650" cy="1865611"/>
          </a:xfrm>
          <a:prstGeom prst="rect">
            <a:avLst/>
          </a:prstGeom>
          <a:noFill/>
          <a:ln>
            <a:noFill/>
          </a:ln>
        </p:spPr>
      </p:pic>
      <p:pic>
        <p:nvPicPr>
          <p:cNvPr id="118" name="Google Shape;118;p9"/>
          <p:cNvPicPr preferRelativeResize="0"/>
          <p:nvPr/>
        </p:nvPicPr>
        <p:blipFill rotWithShape="1">
          <a:blip r:embed="rId4">
            <a:alphaModFix/>
          </a:blip>
          <a:srcRect/>
          <a:stretch/>
        </p:blipFill>
        <p:spPr>
          <a:xfrm>
            <a:off x="6212391" y="1083794"/>
            <a:ext cx="1212650" cy="1845715"/>
          </a:xfrm>
          <a:prstGeom prst="rect">
            <a:avLst/>
          </a:prstGeom>
          <a:noFill/>
          <a:ln>
            <a:noFill/>
          </a:ln>
        </p:spPr>
      </p:pic>
      <p:sp>
        <p:nvSpPr>
          <p:cNvPr id="119" name="Google Shape;119;p9"/>
          <p:cNvSpPr txBox="1"/>
          <p:nvPr/>
        </p:nvSpPr>
        <p:spPr>
          <a:xfrm>
            <a:off x="7425041" y="1038197"/>
            <a:ext cx="1543200" cy="193691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800"/>
              </a:spcBef>
              <a:spcAft>
                <a:spcPts val="1200"/>
              </a:spcAft>
              <a:buClr>
                <a:srgbClr val="000000"/>
              </a:buClr>
              <a:buSzPts val="2000"/>
              <a:buFont typeface="Arial"/>
              <a:buNone/>
            </a:pPr>
            <a:r>
              <a:rPr lang="en" sz="1800" b="0" i="0" u="none" strike="noStrike" cap="none" dirty="0">
                <a:solidFill>
                  <a:schemeClr val="tx1"/>
                </a:solidFill>
                <a:latin typeface="Caveat"/>
                <a:ea typeface="Caveat"/>
                <a:cs typeface="Caveat"/>
                <a:sym typeface="Caveat"/>
              </a:rPr>
              <a:t>Year 6 Refugee boy – Benjamin Zephaniah and Illegal – Eoin Colfer and Andrew Donkin</a:t>
            </a:r>
            <a:endParaRPr sz="1800" b="0" i="0" u="none" strike="noStrike" cap="none" dirty="0">
              <a:solidFill>
                <a:schemeClr val="tx1"/>
              </a:solidFill>
              <a:latin typeface="Caveat"/>
              <a:ea typeface="Caveat"/>
              <a:cs typeface="Caveat"/>
              <a:sym typeface="Caveat"/>
            </a:endParaRPr>
          </a:p>
        </p:txBody>
      </p:sp>
      <p:pic>
        <p:nvPicPr>
          <p:cNvPr id="120" name="Google Shape;120;p9"/>
          <p:cNvPicPr preferRelativeResize="0"/>
          <p:nvPr/>
        </p:nvPicPr>
        <p:blipFill rotWithShape="1">
          <a:blip r:embed="rId5">
            <a:alphaModFix/>
          </a:blip>
          <a:srcRect/>
          <a:stretch/>
        </p:blipFill>
        <p:spPr>
          <a:xfrm>
            <a:off x="4540774" y="3126200"/>
            <a:ext cx="1212650" cy="1831496"/>
          </a:xfrm>
          <a:prstGeom prst="rect">
            <a:avLst/>
          </a:prstGeom>
          <a:noFill/>
          <a:ln>
            <a:noFill/>
          </a:ln>
        </p:spPr>
      </p:pic>
      <p:sp>
        <p:nvSpPr>
          <p:cNvPr id="121" name="Google Shape;121;p9"/>
          <p:cNvSpPr txBox="1"/>
          <p:nvPr/>
        </p:nvSpPr>
        <p:spPr>
          <a:xfrm>
            <a:off x="3249682" y="3270085"/>
            <a:ext cx="1312800" cy="1687611"/>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800"/>
              </a:spcBef>
              <a:spcAft>
                <a:spcPts val="1200"/>
              </a:spcAft>
              <a:buClr>
                <a:srgbClr val="000000"/>
              </a:buClr>
              <a:buSzPts val="2200"/>
              <a:buFont typeface="Arial"/>
              <a:buNone/>
            </a:pPr>
            <a:r>
              <a:rPr lang="en" sz="1800" b="0" i="0" u="none" strike="noStrike" cap="none" dirty="0">
                <a:solidFill>
                  <a:schemeClr val="tx1"/>
                </a:solidFill>
                <a:latin typeface="Caveat"/>
                <a:ea typeface="Caveat"/>
                <a:cs typeface="Caveat"/>
                <a:sym typeface="Caveat"/>
              </a:rPr>
              <a:t>Year 5 The boy at the back of the class – Onjali Q. Rauf</a:t>
            </a:r>
            <a:endParaRPr sz="1800" b="0" i="0" u="none" strike="noStrike" cap="none" dirty="0">
              <a:solidFill>
                <a:schemeClr val="tx1"/>
              </a:solidFill>
              <a:latin typeface="Caveat"/>
              <a:ea typeface="Caveat"/>
              <a:cs typeface="Caveat"/>
              <a:sym typeface="Caveat"/>
            </a:endParaRPr>
          </a:p>
        </p:txBody>
      </p:sp>
      <p:pic>
        <p:nvPicPr>
          <p:cNvPr id="122" name="Google Shape;122;p9"/>
          <p:cNvPicPr preferRelativeResize="0"/>
          <p:nvPr/>
        </p:nvPicPr>
        <p:blipFill rotWithShape="1">
          <a:blip r:embed="rId6">
            <a:alphaModFix/>
          </a:blip>
          <a:srcRect/>
          <a:stretch/>
        </p:blipFill>
        <p:spPr>
          <a:xfrm>
            <a:off x="1476020" y="3314150"/>
            <a:ext cx="1123950" cy="1726288"/>
          </a:xfrm>
          <a:prstGeom prst="rect">
            <a:avLst/>
          </a:prstGeom>
          <a:noFill/>
          <a:ln>
            <a:noFill/>
          </a:ln>
        </p:spPr>
      </p:pic>
      <p:sp>
        <p:nvSpPr>
          <p:cNvPr id="123" name="Google Shape;123;p9"/>
          <p:cNvSpPr txBox="1"/>
          <p:nvPr/>
        </p:nvSpPr>
        <p:spPr>
          <a:xfrm>
            <a:off x="207300" y="3423875"/>
            <a:ext cx="1312800" cy="123056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800"/>
              </a:spcBef>
              <a:spcAft>
                <a:spcPts val="1200"/>
              </a:spcAft>
              <a:buClr>
                <a:srgbClr val="000000"/>
              </a:buClr>
              <a:buSzPts val="2300"/>
              <a:buFont typeface="Arial"/>
              <a:buNone/>
            </a:pPr>
            <a:r>
              <a:rPr lang="en" sz="1800" b="0" i="0" u="none" strike="noStrike" cap="none" dirty="0">
                <a:solidFill>
                  <a:schemeClr val="tx1"/>
                </a:solidFill>
                <a:latin typeface="Caveat"/>
                <a:ea typeface="Caveat"/>
                <a:cs typeface="Caveat"/>
                <a:sym typeface="Caveat"/>
              </a:rPr>
              <a:t>Year 4 On the move – Michael Rosen </a:t>
            </a:r>
            <a:endParaRPr sz="1800" b="0" i="0" u="none" strike="noStrike" cap="none" dirty="0">
              <a:solidFill>
                <a:schemeClr val="tx1"/>
              </a:solidFill>
              <a:latin typeface="Caveat"/>
              <a:ea typeface="Caveat"/>
              <a:cs typeface="Caveat"/>
              <a:sym typeface="Caveat"/>
            </a:endParaRPr>
          </a:p>
        </p:txBody>
      </p:sp>
      <p:pic>
        <p:nvPicPr>
          <p:cNvPr id="124" name="Google Shape;124;p9"/>
          <p:cNvPicPr preferRelativeResize="0"/>
          <p:nvPr/>
        </p:nvPicPr>
        <p:blipFill rotWithShape="1">
          <a:blip r:embed="rId7">
            <a:alphaModFix/>
          </a:blip>
          <a:srcRect/>
          <a:stretch/>
        </p:blipFill>
        <p:spPr>
          <a:xfrm>
            <a:off x="2267729" y="978750"/>
            <a:ext cx="1424422" cy="1865600"/>
          </a:xfrm>
          <a:prstGeom prst="rect">
            <a:avLst/>
          </a:prstGeom>
          <a:noFill/>
          <a:ln>
            <a:noFill/>
          </a:ln>
        </p:spPr>
      </p:pic>
      <p:sp>
        <p:nvSpPr>
          <p:cNvPr id="125" name="Google Shape;125;p9"/>
          <p:cNvSpPr txBox="1"/>
          <p:nvPr/>
        </p:nvSpPr>
        <p:spPr>
          <a:xfrm>
            <a:off x="373525" y="1187550"/>
            <a:ext cx="2118900" cy="127211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800"/>
              </a:spcBef>
              <a:spcAft>
                <a:spcPts val="1200"/>
              </a:spcAft>
              <a:buClr>
                <a:srgbClr val="000000"/>
              </a:buClr>
              <a:buSzPts val="2000"/>
              <a:buFont typeface="Arial"/>
              <a:buNone/>
            </a:pPr>
            <a:r>
              <a:rPr lang="en" sz="2000" b="0" i="0" u="none" strike="noStrike" cap="none" dirty="0">
                <a:solidFill>
                  <a:schemeClr val="tx1"/>
                </a:solidFill>
                <a:latin typeface="Caveat"/>
                <a:ea typeface="Caveat"/>
                <a:cs typeface="Caveat"/>
                <a:sym typeface="Caveat"/>
              </a:rPr>
              <a:t>Year 3 Azzi in between – Sarah Garland</a:t>
            </a:r>
            <a:endParaRPr sz="1600" b="0" i="0" u="none" strike="noStrike" cap="none" dirty="0">
              <a:solidFill>
                <a:schemeClr val="tx1"/>
              </a:solidFill>
              <a:latin typeface="Caveat"/>
              <a:ea typeface="Caveat"/>
              <a:cs typeface="Caveat"/>
              <a:sym typeface="Caveat"/>
            </a:endParaRPr>
          </a:p>
        </p:txBody>
      </p:sp>
    </p:spTree>
  </p:cSld>
  <p:clrMapOvr>
    <a:masterClrMapping/>
  </p:clrMapOvr>
  <mc:AlternateContent xmlns:mc="http://schemas.openxmlformats.org/markup-compatibility/2006" xmlns:p14="http://schemas.microsoft.com/office/powerpoint/2010/main">
    <mc:Choice Requires="p14">
      <p:transition spd="slow" p14:dur="2000" advTm="2100"/>
    </mc:Choice>
    <mc:Fallback xmlns="">
      <p:transition spd="slow" advTm="21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0"/>
          <p:cNvSpPr/>
          <p:nvPr/>
        </p:nvSpPr>
        <p:spPr>
          <a:xfrm>
            <a:off x="199696" y="446510"/>
            <a:ext cx="660735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3600" b="1" i="0" u="none" strike="noStrike" cap="none" dirty="0">
                <a:solidFill>
                  <a:srgbClr val="000000"/>
                </a:solidFill>
                <a:latin typeface="Caveat"/>
                <a:ea typeface="Caveat"/>
                <a:cs typeface="Caveat"/>
                <a:sym typeface="Caveat"/>
              </a:rPr>
              <a:t>We Cannot Walk Alone Topic Lessons</a:t>
            </a:r>
            <a:endParaRPr sz="3600" b="0" i="0" u="none" strike="noStrike" cap="none" dirty="0">
              <a:solidFill>
                <a:srgbClr val="000000"/>
              </a:solidFill>
              <a:latin typeface="Arial"/>
              <a:ea typeface="Arial"/>
              <a:cs typeface="Arial"/>
              <a:sym typeface="Arial"/>
            </a:endParaRPr>
          </a:p>
        </p:txBody>
      </p:sp>
      <p:pic>
        <p:nvPicPr>
          <p:cNvPr id="131" name="Google Shape;131;p10" descr="Syrian Refugees Per Capita: Who's Been The Most &amp; Least Generous –  Brilliant Maps"/>
          <p:cNvPicPr preferRelativeResize="0"/>
          <p:nvPr/>
        </p:nvPicPr>
        <p:blipFill rotWithShape="1">
          <a:blip r:embed="rId3">
            <a:alphaModFix/>
          </a:blip>
          <a:srcRect/>
          <a:stretch/>
        </p:blipFill>
        <p:spPr>
          <a:xfrm>
            <a:off x="199696" y="1505981"/>
            <a:ext cx="4028932" cy="1833563"/>
          </a:xfrm>
          <a:prstGeom prst="rect">
            <a:avLst/>
          </a:prstGeom>
          <a:noFill/>
          <a:ln>
            <a:noFill/>
          </a:ln>
        </p:spPr>
      </p:pic>
      <p:sp>
        <p:nvSpPr>
          <p:cNvPr id="132" name="Google Shape;132;p10"/>
          <p:cNvSpPr txBox="1"/>
          <p:nvPr/>
        </p:nvSpPr>
        <p:spPr>
          <a:xfrm>
            <a:off x="3878316" y="1198179"/>
            <a:ext cx="5002925"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dirty="0">
                <a:solidFill>
                  <a:srgbClr val="000000"/>
                </a:solidFill>
                <a:latin typeface="Caveat" panose="020B0604020202020204" charset="0"/>
                <a:sym typeface="Arial"/>
              </a:rPr>
              <a:t>Afternoon lessons will have a greater focus on the geography aspects of displacement.</a:t>
            </a:r>
            <a:endParaRPr sz="1800" dirty="0">
              <a:latin typeface="Caveat" panose="020B0604020202020204" charset="0"/>
            </a:endParaRPr>
          </a:p>
          <a:p>
            <a:pPr marL="0" marR="0" lvl="0" indent="0" algn="l" rtl="0">
              <a:lnSpc>
                <a:spcPct val="100000"/>
              </a:lnSpc>
              <a:spcBef>
                <a:spcPts val="0"/>
              </a:spcBef>
              <a:spcAft>
                <a:spcPts val="0"/>
              </a:spcAft>
              <a:buNone/>
            </a:pPr>
            <a:r>
              <a:rPr lang="en" sz="2000" b="0" i="0" u="none" strike="noStrike" cap="none" dirty="0">
                <a:solidFill>
                  <a:srgbClr val="000000"/>
                </a:solidFill>
                <a:latin typeface="Caveat" panose="020B0604020202020204" charset="0"/>
                <a:sym typeface="Arial"/>
              </a:rPr>
              <a:t>Children will have to opportunity to explore maps to identify which countries refugees are from and which countries host the most refugees.</a:t>
            </a:r>
            <a:endParaRPr sz="1800" dirty="0">
              <a:latin typeface="Caveat" panose="020B0604020202020204" charset="0"/>
            </a:endParaRPr>
          </a:p>
          <a:p>
            <a:pPr marL="0" marR="0" lvl="0" indent="0" algn="l" rtl="0">
              <a:lnSpc>
                <a:spcPct val="100000"/>
              </a:lnSpc>
              <a:spcBef>
                <a:spcPts val="0"/>
              </a:spcBef>
              <a:spcAft>
                <a:spcPts val="0"/>
              </a:spcAft>
              <a:buNone/>
            </a:pPr>
            <a:r>
              <a:rPr lang="en" sz="2000" b="0" i="0" u="none" strike="noStrike" cap="none" dirty="0">
                <a:solidFill>
                  <a:srgbClr val="000000"/>
                </a:solidFill>
                <a:latin typeface="Caveat" panose="020B0604020202020204" charset="0"/>
                <a:sym typeface="Arial"/>
              </a:rPr>
              <a:t>They will also look at the reasons why people flee or choose to leave their countries and explore their journeys.</a:t>
            </a:r>
            <a:endParaRPr sz="1800" dirty="0">
              <a:latin typeface="Caveat" panose="020B0604020202020204" charset="0"/>
            </a:endParaRPr>
          </a:p>
        </p:txBody>
      </p:sp>
      <p:sp>
        <p:nvSpPr>
          <p:cNvPr id="133" name="Google Shape;133;p10"/>
          <p:cNvSpPr txBox="1"/>
          <p:nvPr/>
        </p:nvSpPr>
        <p:spPr>
          <a:xfrm>
            <a:off x="199696" y="3820574"/>
            <a:ext cx="868154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dirty="0">
                <a:latin typeface="Caveat" panose="020B0604020202020204" charset="0"/>
              </a:rPr>
              <a:t>For the older children</a:t>
            </a:r>
            <a:r>
              <a:rPr lang="en" sz="2000" b="0" i="0" u="none" strike="noStrike" cap="none" dirty="0">
                <a:solidFill>
                  <a:srgbClr val="000000"/>
                </a:solidFill>
                <a:latin typeface="Caveat" panose="020B0604020202020204" charset="0"/>
                <a:sym typeface="Arial"/>
              </a:rPr>
              <a:t>, they will be presented with statistics and policies of host countries in order to form educated opinions about what is happening around the world and the reasons behind difficult decisions.</a:t>
            </a:r>
            <a:endParaRPr sz="1800" dirty="0">
              <a:latin typeface="Caveat"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406"/>
    </mc:Choice>
    <mc:Fallback xmlns="">
      <p:transition spd="slow" advTm="53406"/>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886</Words>
  <Application>Microsoft Office PowerPoint</Application>
  <PresentationFormat>On-screen Show (16:9)</PresentationFormat>
  <Paragraphs>59</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Caveat</vt:lpstr>
      <vt:lpstr>Calibri</vt:lpstr>
      <vt:lpstr>Arial</vt:lpstr>
      <vt:lpstr>Simple Light</vt:lpstr>
      <vt:lpstr>We Cannot Walk Alone</vt:lpstr>
      <vt:lpstr>Our School Vision</vt:lpstr>
      <vt:lpstr>We Cannot Walk Alone</vt:lpstr>
      <vt:lpstr>Why?</vt:lpstr>
      <vt:lpstr>What does the Bible say about refugees?</vt:lpstr>
      <vt:lpstr>What are our aims?</vt:lpstr>
      <vt:lpstr>KS1 Literacy  lessons</vt:lpstr>
      <vt:lpstr>KS2 Literacy lessons</vt:lpstr>
      <vt:lpstr>PowerPoint Presentation</vt:lpstr>
      <vt:lpstr>We cannot do this alone; we need your help!</vt:lpstr>
      <vt:lpstr>Quiz Night!</vt:lpstr>
      <vt:lpstr>Cultural Festival</vt:lpstr>
      <vt:lpstr>We Cannot Walk Alone Auction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Cannot Walk Alone</dc:title>
  <dc:creator>Elisma</dc:creator>
  <cp:lastModifiedBy>User</cp:lastModifiedBy>
  <cp:revision>7</cp:revision>
  <dcterms:modified xsi:type="dcterms:W3CDTF">2022-06-13T17:15:52Z</dcterms:modified>
</cp:coreProperties>
</file>